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handoutMasterIdLst>
    <p:handoutMasterId r:id="rId22"/>
  </p:handoutMasterIdLst>
  <p:sldIdLst>
    <p:sldId id="286" r:id="rId2"/>
    <p:sldId id="282" r:id="rId3"/>
    <p:sldId id="283" r:id="rId4"/>
    <p:sldId id="265" r:id="rId5"/>
    <p:sldId id="288" r:id="rId6"/>
    <p:sldId id="266" r:id="rId7"/>
    <p:sldId id="268" r:id="rId8"/>
    <p:sldId id="269" r:id="rId9"/>
    <p:sldId id="281" r:id="rId10"/>
    <p:sldId id="277" r:id="rId11"/>
    <p:sldId id="275" r:id="rId12"/>
    <p:sldId id="278" r:id="rId13"/>
    <p:sldId id="270" r:id="rId14"/>
    <p:sldId id="279" r:id="rId15"/>
    <p:sldId id="276" r:id="rId16"/>
    <p:sldId id="280" r:id="rId17"/>
    <p:sldId id="284" r:id="rId18"/>
    <p:sldId id="287" r:id="rId19"/>
    <p:sldId id="290" r:id="rId20"/>
    <p:sldId id="289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389" autoAdjust="0"/>
    <p:restoredTop sz="94316" autoAdjust="0"/>
  </p:normalViewPr>
  <p:slideViewPr>
    <p:cSldViewPr>
      <p:cViewPr>
        <p:scale>
          <a:sx n="100" d="100"/>
          <a:sy n="100" d="100"/>
        </p:scale>
        <p:origin x="120" y="8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C3911-C5CD-42E0-AD40-58DEB6BA1B1B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9DB3-54E9-44D5-BCDD-DDF41B26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12337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280881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6922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76200" y="76200"/>
            <a:ext cx="8991600" cy="18288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76200" y="1981200"/>
            <a:ext cx="70866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"/>
            <a:ext cx="3886198" cy="1371600"/>
          </a:xfrm>
          <a:prstGeom prst="rect">
            <a:avLst/>
          </a:prstGeom>
        </p:spPr>
      </p:pic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7239000" y="1981200"/>
            <a:ext cx="1828800" cy="25908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79377" y="4656524"/>
            <a:ext cx="8980994" cy="21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3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103280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374672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253925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298761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31331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40051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377639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149577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045"/>
              </a:lnSpc>
            </a:pPr>
            <a:r>
              <a:rPr lang="en-US" spc="-110" smtClean="0"/>
              <a:t>MOVES-NONROAD </a:t>
            </a:r>
            <a:r>
              <a:rPr lang="en-US" spc="-25" smtClean="0"/>
              <a:t>Model </a:t>
            </a:r>
            <a:r>
              <a:rPr lang="en-US" spc="-75" smtClean="0"/>
              <a:t>Plans </a:t>
            </a:r>
            <a:r>
              <a:rPr lang="en-US" spc="-50" smtClean="0"/>
              <a:t>and </a:t>
            </a:r>
            <a:r>
              <a:rPr lang="en-US" spc="-60" smtClean="0"/>
              <a:t>Data </a:t>
            </a:r>
            <a:r>
              <a:rPr lang="en-US" spc="-55" smtClean="0"/>
              <a:t>Updates </a:t>
            </a:r>
            <a:r>
              <a:rPr lang="en-US" spc="145" smtClean="0"/>
              <a:t>• </a:t>
            </a:r>
            <a:r>
              <a:rPr lang="en-US" spc="-100" smtClean="0"/>
              <a:t>MJO </a:t>
            </a:r>
            <a:r>
              <a:rPr lang="en-US" spc="-120" smtClean="0"/>
              <a:t>MOVES </a:t>
            </a:r>
            <a:r>
              <a:rPr lang="en-US" spc="-35" smtClean="0"/>
              <a:t>Workgroup </a:t>
            </a:r>
            <a:r>
              <a:rPr lang="en-US" spc="145" smtClean="0"/>
              <a:t>•</a:t>
            </a:r>
            <a:r>
              <a:rPr lang="en-US" spc="-70" smtClean="0"/>
              <a:t> </a:t>
            </a:r>
            <a:r>
              <a:rPr lang="en-US" spc="-20" smtClean="0"/>
              <a:t>01/19/2017</a:t>
            </a:r>
            <a:endParaRPr lang="en-US" spc="-2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t>‹#›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417377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4705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48" y="19812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Importance of Updated</a:t>
            </a:r>
          </a:p>
          <a:p>
            <a:r>
              <a:rPr lang="en-US" sz="5400" b="1" smtClean="0">
                <a:solidFill>
                  <a:schemeClr val="bg1"/>
                </a:solidFill>
              </a:rPr>
              <a:t>Sector Growth Rates </a:t>
            </a:r>
            <a:r>
              <a:rPr lang="en-US" sz="5400" b="1" dirty="0" smtClean="0">
                <a:solidFill>
                  <a:schemeClr val="bg1"/>
                </a:solidFill>
              </a:rPr>
              <a:t>on NONROAD Emissions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75189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+mj-lt"/>
              </a:rPr>
              <a:t>Gil Grodzinsky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Georgia EPD - Air Protection Branch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4751898"/>
            <a:ext cx="36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800" b="0" kern="12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and </a:t>
            </a:r>
            <a:r>
              <a:rPr lang="en-US" dirty="0" smtClean="0"/>
              <a:t>VOC </a:t>
            </a:r>
            <a:r>
              <a:rPr lang="en-US" dirty="0"/>
              <a:t>Emission Factors By Sector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71804"/>
            <a:ext cx="3343275" cy="25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04" y="3838575"/>
            <a:ext cx="3340196" cy="219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71" y="3838575"/>
            <a:ext cx="2791754" cy="219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72" y="1271803"/>
            <a:ext cx="2794832" cy="25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37" y="161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Rate and NOx Emission Factors By Sector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04" y="1323977"/>
            <a:ext cx="2564196" cy="22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583463"/>
            <a:ext cx="1981199" cy="210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3" y="3558858"/>
            <a:ext cx="2052438" cy="210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23977"/>
            <a:ext cx="2107145" cy="2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71" y="1339058"/>
            <a:ext cx="2100934" cy="224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54" y="3583465"/>
            <a:ext cx="2268664" cy="210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18" y="3583466"/>
            <a:ext cx="1982942" cy="210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37" y="161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Rate and VOC Emission Factors By Sector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1304701"/>
            <a:ext cx="2819400" cy="22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02740"/>
            <a:ext cx="2362199" cy="208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02291"/>
            <a:ext cx="1987549" cy="207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08" y="1304701"/>
            <a:ext cx="2103437" cy="229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45" y="1304702"/>
            <a:ext cx="2626779" cy="229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602739"/>
            <a:ext cx="2362938" cy="209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37" y="3602292"/>
            <a:ext cx="2133600" cy="209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and NOx Emission Factors By Sector(</a:t>
            </a:r>
            <a:r>
              <a:rPr lang="en-US" dirty="0" err="1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9" y="1199255"/>
            <a:ext cx="2446313" cy="20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276601"/>
            <a:ext cx="2577221" cy="23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4" y="3276600"/>
            <a:ext cx="2762250" cy="23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199255"/>
            <a:ext cx="2743249" cy="20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74" y="3276601"/>
            <a:ext cx="2724101" cy="24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5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and </a:t>
            </a:r>
            <a:r>
              <a:rPr lang="en-US" dirty="0" smtClean="0"/>
              <a:t>VOC </a:t>
            </a:r>
            <a:r>
              <a:rPr lang="en-US" dirty="0"/>
              <a:t>Emission Factors By Sector(</a:t>
            </a:r>
            <a:r>
              <a:rPr lang="en-US" dirty="0" err="1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8306"/>
            <a:ext cx="2438400" cy="208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307000"/>
            <a:ext cx="2984820" cy="239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8902"/>
            <a:ext cx="2762299" cy="242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218306"/>
            <a:ext cx="27495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99" y="3297930"/>
            <a:ext cx="2800302" cy="240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0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07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and NOx Emission Factors By Sector(</a:t>
            </a:r>
            <a:r>
              <a:rPr lang="en-US" dirty="0" err="1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90" y="1162050"/>
            <a:ext cx="3053809" cy="26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52526"/>
            <a:ext cx="2759124" cy="26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25" y="1162050"/>
            <a:ext cx="2911965" cy="263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1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07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and </a:t>
            </a:r>
            <a:r>
              <a:rPr lang="en-US" dirty="0" smtClean="0"/>
              <a:t>VOC </a:t>
            </a:r>
            <a:r>
              <a:rPr lang="en-US" dirty="0"/>
              <a:t>Emission Factors By Sector(</a:t>
            </a:r>
            <a:r>
              <a:rPr lang="en-US" dirty="0" err="1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160782"/>
            <a:ext cx="2819400" cy="26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9" y="1159830"/>
            <a:ext cx="27559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49" y="1160782"/>
            <a:ext cx="3099100" cy="26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Conclusion/Results- 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Total non-road mobile emissions decreased by 15-18% NOx and 1-2% VOC (only slight decrease in impact from 2018 to 2040) replacing updated growth indices, 30-50% decrease (increase in impact over time) versus no growth scenario</a:t>
            </a:r>
          </a:p>
          <a:p>
            <a:r>
              <a:rPr lang="en-US" dirty="0" smtClean="0"/>
              <a:t>Total emissions significantly impacted by growth, especially NOx (Expand study for PM2.5?)</a:t>
            </a:r>
          </a:p>
          <a:p>
            <a:r>
              <a:rPr lang="en-US" dirty="0" smtClean="0"/>
              <a:t>Strong trend downward in no growth case for NOx indicates MOVES-NONROAD takes into account emissions control improvements over time, less VOC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/>
          <a:lstStyle/>
          <a:p>
            <a:r>
              <a:rPr lang="en-US" dirty="0" smtClean="0"/>
              <a:t>Conclusion/Results-Sector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Emissions by Sector Reflected Population Growth (higher growth, greater emissions)</a:t>
            </a:r>
          </a:p>
          <a:p>
            <a:r>
              <a:rPr lang="en-US" dirty="0" smtClean="0"/>
              <a:t>Going from no growth to default/updated local growth increased NOx and VOC emissions for many individual sector and fuel types by as much as 100-150% (e.g., construction diesel, industrial all fuel types,  commercial, airport support all fuels, logging gasoline)</a:t>
            </a:r>
          </a:p>
          <a:p>
            <a:pPr lvl="1"/>
            <a:r>
              <a:rPr lang="en-US" sz="2900" dirty="0" smtClean="0"/>
              <a:t>agriculture/logging diesel saw 30-60% decreases since population decreasing over time</a:t>
            </a:r>
          </a:p>
          <a:p>
            <a:r>
              <a:rPr lang="en-US" dirty="0" smtClean="0"/>
              <a:t>Going from default to updated local growth impacted magnitude of NOx and VOC emissions in various ways, related to individual growth patterns and controls in place</a:t>
            </a:r>
          </a:p>
          <a:p>
            <a:pPr lvl="1"/>
            <a:r>
              <a:rPr lang="en-US" sz="2900" dirty="0" smtClean="0"/>
              <a:t>10% or less for several sector-fuels (e.g., logging diesel, railroad, industrial CNG, air service gasoline), growth trends vary less between default and updated local </a:t>
            </a:r>
          </a:p>
          <a:p>
            <a:pPr lvl="1"/>
            <a:r>
              <a:rPr lang="en-US" sz="2900" dirty="0"/>
              <a:t>B</a:t>
            </a:r>
            <a:r>
              <a:rPr lang="en-US" sz="2900" dirty="0" smtClean="0"/>
              <a:t>ut also up to a 30-60% increase for big Georgia sectors (e.g.,  commercial, construction, and industrial diesel, LPG) – likely why overall increase of all sectors 30-50% and growth trends varied more between default and updated local</a:t>
            </a:r>
          </a:p>
          <a:p>
            <a:pPr lvl="1"/>
            <a:r>
              <a:rPr lang="en-US" sz="2900" dirty="0" smtClean="0"/>
              <a:t>50% decrease for agriculture due to sharp drop in activity after 2000, not caught by old default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Conclusion/Results-Sector (</a:t>
            </a:r>
            <a:r>
              <a:rPr lang="en-US" dirty="0" err="1" smtClean="0"/>
              <a:t>cntd</a:t>
            </a:r>
            <a:r>
              <a:rPr lang="en-US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1771"/>
            <a:ext cx="88392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Yearly trends reflect the impact of growth vs. emission controls </a:t>
            </a:r>
          </a:p>
          <a:p>
            <a:pPr lvl="1"/>
            <a:r>
              <a:rPr lang="en-US" dirty="0" smtClean="0"/>
              <a:t>If see downward trend in emissions for all growth scenarios, emission controls a big factor, growth data important for magnitude, but less impactful on trend</a:t>
            </a:r>
          </a:p>
          <a:p>
            <a:pPr lvl="1"/>
            <a:r>
              <a:rPr lang="en-US" dirty="0" smtClean="0"/>
              <a:t>If see flat trend with flat growth, and increase with default/updated local growth scenarios (assuming </a:t>
            </a:r>
            <a:r>
              <a:rPr lang="en-US" dirty="0"/>
              <a:t> </a:t>
            </a:r>
            <a:r>
              <a:rPr lang="en-US" dirty="0" smtClean="0"/>
              <a:t>there is growth) then emission controls impact is limited, more sensitive to growth trends)</a:t>
            </a:r>
          </a:p>
          <a:p>
            <a:r>
              <a:rPr lang="en-US" dirty="0" smtClean="0"/>
              <a:t>Trends and controls vary by fuel type, pollutant and sector (e.g., diesel vehicles and NO</a:t>
            </a:r>
            <a:r>
              <a:rPr lang="en-US" sz="2600" dirty="0" smtClean="0"/>
              <a:t>x</a:t>
            </a:r>
            <a:r>
              <a:rPr lang="en-US" dirty="0" smtClean="0"/>
              <a:t> emissions seem more controlled)</a:t>
            </a:r>
          </a:p>
          <a:p>
            <a:r>
              <a:rPr lang="en-US" dirty="0" smtClean="0"/>
              <a:t>Growth indices important for accurate emissions levels, and properly identifying future trends, although need to take into account MOVES assumptions on level of controls</a:t>
            </a:r>
          </a:p>
          <a:p>
            <a:r>
              <a:rPr lang="en-US" dirty="0" smtClean="0"/>
              <a:t>Overall impact will depend on state and which sectors dominate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Ways to Improve on </a:t>
            </a:r>
            <a:r>
              <a:rPr lang="en-US" dirty="0" smtClean="0"/>
              <a:t>MOVES-NONROAD</a:t>
            </a:r>
            <a:endParaRPr lang="en-US" dirty="0" smtClean="0"/>
          </a:p>
          <a:p>
            <a:r>
              <a:rPr lang="en-US" dirty="0" smtClean="0"/>
              <a:t>Growth Index Based on Data From 1990’s Have Historical Data Now to 2015</a:t>
            </a:r>
          </a:p>
          <a:p>
            <a:r>
              <a:rPr lang="en-US" dirty="0" smtClean="0"/>
              <a:t>Demonstrate Impact of Updating Growth Index on Emissions (and of No Growth)</a:t>
            </a:r>
          </a:p>
          <a:p>
            <a:r>
              <a:rPr lang="en-US" dirty="0" smtClean="0"/>
              <a:t>Suggest Methodology or Support Current Suggestions to Improve Growth Index in MOVES for next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3105835"/>
            <a:ext cx="693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Gil Grodzinsky</a:t>
            </a:r>
          </a:p>
          <a:p>
            <a:r>
              <a:rPr lang="en-US" sz="3200" dirty="0"/>
              <a:t>Georgia EPD - Air Protection </a:t>
            </a:r>
            <a:r>
              <a:rPr lang="en-US" sz="3200" dirty="0" smtClean="0"/>
              <a:t>Branch</a:t>
            </a:r>
          </a:p>
          <a:p>
            <a:r>
              <a:rPr lang="en-US" sz="3200" dirty="0" smtClean="0"/>
              <a:t>404-363-7123</a:t>
            </a:r>
          </a:p>
          <a:p>
            <a:r>
              <a:rPr lang="en-US" sz="3200" dirty="0"/>
              <a:t>g</a:t>
            </a:r>
            <a:r>
              <a:rPr lang="en-US" sz="3200" dirty="0" smtClean="0"/>
              <a:t>il.grodzinsky@dnr.ga.gov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4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 MOVES-NONROAD for 15 county Atlanta Area (have most updated data from there)</a:t>
            </a:r>
          </a:p>
          <a:p>
            <a:r>
              <a:rPr lang="en-US" dirty="0" smtClean="0"/>
              <a:t>Included 2014 Atlanta Meteorology from Maintenance Plan, Corrected Fuel Blends</a:t>
            </a:r>
          </a:p>
          <a:p>
            <a:r>
              <a:rPr lang="en-US" dirty="0" smtClean="0"/>
              <a:t>Ran 3 scenarios for 2018,2020, 2030, 2040: </a:t>
            </a:r>
          </a:p>
          <a:p>
            <a:pPr lvl="1"/>
            <a:r>
              <a:rPr lang="en-US" dirty="0" smtClean="0"/>
              <a:t>Current MOVES default growth indices </a:t>
            </a:r>
          </a:p>
          <a:p>
            <a:pPr lvl="1"/>
            <a:r>
              <a:rPr lang="en-US" dirty="0" smtClean="0"/>
              <a:t>Altered growth indices based on updated historical and current data</a:t>
            </a:r>
          </a:p>
          <a:p>
            <a:pPr lvl="1"/>
            <a:r>
              <a:rPr lang="en-US" dirty="0" smtClean="0"/>
              <a:t>no growth at all (to parse out other impacts)</a:t>
            </a:r>
          </a:p>
          <a:p>
            <a:r>
              <a:rPr lang="en-US" dirty="0" smtClean="0"/>
              <a:t> Graphed results for each sector and overall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407"/>
            <a:ext cx="8986520" cy="122084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 algn="ctr">
              <a:lnSpc>
                <a:spcPts val="4230"/>
              </a:lnSpc>
              <a:spcBef>
                <a:spcPts val="1120"/>
              </a:spcBef>
            </a:pPr>
            <a:r>
              <a:rPr lang="en-US" sz="3200" dirty="0" smtClean="0"/>
              <a:t>Historical</a:t>
            </a:r>
            <a:r>
              <a:rPr sz="3200" dirty="0" smtClean="0"/>
              <a:t> Growth Update: Surrogate  Data Sources (Fuel Consumption)</a:t>
            </a:r>
            <a:r>
              <a:rPr lang="en-US" sz="3200" dirty="0" smtClean="0"/>
              <a:t>: US EPA and GA EPD</a:t>
            </a:r>
            <a:endParaRPr sz="3200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xfrm>
            <a:off x="3124200" y="6470496"/>
            <a:ext cx="2895600" cy="136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endParaRPr spc="-2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smtClean="0"/>
              <a:t>4</a:t>
            </a:fld>
            <a:endParaRPr spc="-60" dirty="0"/>
          </a:p>
        </p:txBody>
      </p:sp>
      <p:sp>
        <p:nvSpPr>
          <p:cNvPr id="3" name="object 3"/>
          <p:cNvSpPr/>
          <p:nvPr/>
        </p:nvSpPr>
        <p:spPr>
          <a:xfrm>
            <a:off x="2028063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5304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050" y="2250820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050" y="2975736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" y="3700526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4425441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050" y="5150358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5875210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5094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050" y="1525905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050" y="6600088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0611"/>
              </p:ext>
            </p:extLst>
          </p:nvPr>
        </p:nvGraphicFramePr>
        <p:xfrm>
          <a:off x="9526" y="1428988"/>
          <a:ext cx="9134474" cy="5327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304"/>
                <a:gridCol w="3551908"/>
                <a:gridCol w="3572262"/>
              </a:tblGrid>
              <a:tr h="529121">
                <a:tc>
                  <a:txBody>
                    <a:bodyPr/>
                    <a:lstStyle/>
                    <a:p>
                      <a:pPr marL="603250" marR="288925" indent="-2425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Equipment  Sector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71880" marR="349885" indent="-451484" algn="l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Historical (1996 –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2014)  Surrogate Data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EPA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1250" marR="353695" indent="-5505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Historical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(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1996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) 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Surrogate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EPD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000000"/>
                    </a:solidFill>
                  </a:tcPr>
                </a:tc>
              </a:tr>
              <a:tr h="704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0" spc="0" dirty="0">
                        <a:latin typeface="Times New Roman"/>
                        <a:cs typeface="Times New Roman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Construction</a:t>
                      </a:r>
                    </a:p>
                  </a:txBody>
                  <a:tcPr marL="0" marR="0" marT="190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749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Fuel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Oil and Kerosene Sales (fuel  delivered to commercial consumers)</a:t>
                      </a:r>
                    </a:p>
                  </a:txBody>
                  <a:tcPr marL="0" marR="0" marT="12192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74980" algn="l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EIA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Georgia  No. 2 Diesel Off-Highway Construction 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solidFill>
                      <a:srgbClr val="CACACA"/>
                    </a:solidFill>
                  </a:tcPr>
                </a:tc>
              </a:tr>
              <a:tr h="705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0" spc="0" dirty="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Agriculture</a:t>
                      </a:r>
                    </a:p>
                  </a:txBody>
                  <a:tcPr marL="0" marR="0" marT="190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8704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Fuel Oil and Kerosene Sales (fuel  delivered to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farm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consumers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74980" algn="l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EIA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Georgia  No. 2 Diesel Sales/Deliveries to Farm Consumers</a:t>
                      </a:r>
                      <a:endParaRPr lang="en-US"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</a:tr>
              <a:tr h="50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0" spc="0">
                        <a:latin typeface="Times New Roman"/>
                        <a:cs typeface="Times New Roman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Logging</a:t>
                      </a:r>
                      <a:endParaRPr sz="1400" b="0" spc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Fuel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Oil and Kerosene Sales (fuel</a:t>
                      </a: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delivered to off-highway consumers)</a:t>
                      </a: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6845" algn="l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No. 2 Diesel,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Fuel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Oil and Kerosene Sales (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fuel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delivered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to off-highway consumers)</a:t>
                      </a: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</a:tr>
              <a:tr h="50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0" spc="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Oil Field</a:t>
                      </a:r>
                      <a:endParaRPr sz="1400" b="0" spc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Fuel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Oil and Kerosene Sales (fuel</a:t>
                      </a: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delivered to oil company consumers)</a:t>
                      </a: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N/A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</a:tr>
              <a:tr h="50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0" spc="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Rail Maintenance</a:t>
                      </a:r>
                      <a:endParaRPr sz="1400" b="0" spc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28067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ORNL Transportation Energy Data Book  (revenue ton miles)</a:t>
                      </a: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280670" algn="l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ORNL Transportation Energy Data Book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revenue ton miles)</a:t>
                      </a: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</a:tr>
              <a:tr h="705781">
                <a:tc>
                  <a:txBody>
                    <a:bodyPr/>
                    <a:lstStyle/>
                    <a:p>
                      <a:pPr marL="647700" marR="314960" indent="-2609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Underground  Mining</a:t>
                      </a:r>
                    </a:p>
                  </a:txBody>
                  <a:tcPr marL="0" marR="0" marT="1073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2100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Fuel Oil and Kerosene Sales (fuel  delivered to oil industrial consumers)</a:t>
                      </a:r>
                    </a:p>
                  </a:txBody>
                  <a:tcPr marL="0" marR="0" marT="123189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42100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N/A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solidFill>
                      <a:srgbClr val="E7E7E7"/>
                    </a:solidFill>
                  </a:tcPr>
                </a:tc>
              </a:tr>
              <a:tr h="705781">
                <a:tc>
                  <a:txBody>
                    <a:bodyPr/>
                    <a:lstStyle/>
                    <a:p>
                      <a:pPr marL="647700" marR="314960" indent="-2609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Commercial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2100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 See Other Surrogate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Sources Table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74980" algn="l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EIA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 Georgia  No. 2 Diesel Off-Highway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407"/>
            <a:ext cx="8986520" cy="122084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 algn="ctr">
              <a:lnSpc>
                <a:spcPts val="4230"/>
              </a:lnSpc>
              <a:spcBef>
                <a:spcPts val="1120"/>
              </a:spcBef>
            </a:pPr>
            <a:r>
              <a:rPr sz="3200" dirty="0" smtClean="0"/>
              <a:t>Near-Term Growth Update: Surrogate  Data Sources (Fuel Consumption)</a:t>
            </a:r>
            <a:r>
              <a:rPr lang="en-US" sz="3200" dirty="0" smtClean="0"/>
              <a:t>: US EPA and GA EPD</a:t>
            </a:r>
            <a:endParaRPr sz="3200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xfrm>
            <a:off x="3124200" y="6470496"/>
            <a:ext cx="2895600" cy="136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endParaRPr spc="-2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smtClean="0"/>
              <a:t>5</a:t>
            </a:fld>
            <a:endParaRPr spc="-60" dirty="0"/>
          </a:p>
        </p:txBody>
      </p:sp>
      <p:sp>
        <p:nvSpPr>
          <p:cNvPr id="3" name="object 3"/>
          <p:cNvSpPr/>
          <p:nvPr/>
        </p:nvSpPr>
        <p:spPr>
          <a:xfrm>
            <a:off x="2028063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5304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050" y="2250820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050" y="2975736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" y="3700526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4425441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050" y="5150358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5875210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5094" y="1519555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4">
                <a:moveTo>
                  <a:pt x="0" y="0"/>
                </a:moveTo>
                <a:lnTo>
                  <a:pt x="0" y="50868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050" y="1525905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050" y="6600088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18276"/>
              </p:ext>
            </p:extLst>
          </p:nvPr>
        </p:nvGraphicFramePr>
        <p:xfrm>
          <a:off x="0" y="1448594"/>
          <a:ext cx="9125857" cy="5228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1994"/>
                <a:gridCol w="3665145"/>
                <a:gridCol w="3538718"/>
              </a:tblGrid>
              <a:tr h="531177">
                <a:tc>
                  <a:txBody>
                    <a:bodyPr/>
                    <a:lstStyle/>
                    <a:p>
                      <a:pPr marL="603250" marR="288925" indent="-2425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Equipment  Sector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71880" marR="349885" indent="-4514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Projections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(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) 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Surrogate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-EPA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11250" marR="353695" indent="-5505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Projections (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2040)  Surrogate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-EPD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000000"/>
                    </a:solidFill>
                  </a:tcPr>
                </a:tc>
              </a:tr>
              <a:tr h="704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0" spc="0" dirty="0">
                        <a:latin typeface="Times New Roman"/>
                        <a:cs typeface="Times New Roman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Construction</a:t>
                      </a:r>
                    </a:p>
                  </a:txBody>
                  <a:tcPr marL="0" marR="0" marT="190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18542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Annual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Energy Outlook (LPG, natural  gas, distillate)</a:t>
                      </a:r>
                    </a:p>
                  </a:txBody>
                  <a:tcPr marL="0" marR="0" marT="12192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5448" marR="185420" algn="l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EIA Georgia  No. 2 Diesel Off-Highway Construction  through 2015, 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then extrapolate  </a:t>
                      </a:r>
                      <a:endParaRPr lang="en-US"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solidFill>
                      <a:srgbClr val="CACACA"/>
                    </a:solidFill>
                  </a:tcPr>
                </a:tc>
              </a:tr>
              <a:tr h="705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0" spc="0" dirty="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Agriculture</a:t>
                      </a:r>
                    </a:p>
                  </a:txBody>
                  <a:tcPr marL="0" marR="0" marT="190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44005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 smtClean="0">
                          <a:latin typeface="Arial"/>
                          <a:cs typeface="Arial"/>
                        </a:rPr>
                        <a:t>EIA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Annual Energy Outlook (gasoline,  LPG, natural gas, distillate)</a:t>
                      </a: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5448" marR="4400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EIA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Georgia  No. 2 Diesel Sales or Deliveries to Farm Consumers through 2015, then extrapolate  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</a:tr>
              <a:tr h="50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0" spc="0">
                        <a:latin typeface="Times New Roman"/>
                        <a:cs typeface="Times New Roman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Logging</a:t>
                      </a:r>
                      <a:endParaRPr sz="1400" b="0" spc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Annual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Energy Outlook (gasoline,</a:t>
                      </a:r>
                    </a:p>
                    <a:p>
                      <a:pPr marL="289560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LPG, natural gas, distillate)</a:t>
                      </a: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EIA  No. 2 Diesel, Fuel Oil and Kerosene Sales through 2015, then extrapolate 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</a:tr>
              <a:tr h="50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0" spc="0" dirty="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Oil Field</a:t>
                      </a:r>
                    </a:p>
                  </a:txBody>
                  <a:tcPr marL="0" marR="0" marT="254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Annual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Energy Outlook (gasoline,</a:t>
                      </a:r>
                    </a:p>
                    <a:p>
                      <a:pPr marL="289560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LPG, natural gas, distillate)</a:t>
                      </a: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N/A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E7E7E7"/>
                    </a:solidFill>
                  </a:tcPr>
                </a:tc>
              </a:tr>
              <a:tr h="50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0" spc="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Rail Maintenance</a:t>
                      </a:r>
                      <a:endParaRPr sz="1400" b="0" spc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18796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Annual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Energy Outlook (revenue ton  miles)</a:t>
                      </a: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187960" algn="l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ORNL Transportation Energy Data Book,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 then extrapolate  </a:t>
                      </a:r>
                      <a:endParaRPr lang="en-US"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CACACA"/>
                    </a:solidFill>
                  </a:tcPr>
                </a:tc>
              </a:tr>
              <a:tr h="705781">
                <a:tc>
                  <a:txBody>
                    <a:bodyPr/>
                    <a:lstStyle/>
                    <a:p>
                      <a:pPr marL="647700" marR="314960" indent="-2609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Underground  Mining</a:t>
                      </a:r>
                    </a:p>
                  </a:txBody>
                  <a:tcPr marL="0" marR="0" marT="1073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44005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0" spc="0" dirty="0">
                          <a:latin typeface="Arial"/>
                          <a:cs typeface="Arial"/>
                        </a:rPr>
                        <a:t>EIA </a:t>
                      </a: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Annual </a:t>
                      </a:r>
                      <a:r>
                        <a:rPr sz="1400" b="0" spc="0" dirty="0">
                          <a:latin typeface="Arial"/>
                          <a:cs typeface="Arial"/>
                        </a:rPr>
                        <a:t>Energy Outlook (gasoline,  LPG, natural gas, distillate</a:t>
                      </a:r>
                      <a:r>
                        <a:rPr sz="1400" b="0" spc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0" spc="0" dirty="0" smtClean="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44005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N/A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solidFill>
                      <a:srgbClr val="E7E7E7"/>
                    </a:solidFill>
                  </a:tcPr>
                </a:tc>
              </a:tr>
              <a:tr h="705781">
                <a:tc>
                  <a:txBody>
                    <a:bodyPr/>
                    <a:lstStyle/>
                    <a:p>
                      <a:pPr marL="647700" marR="314960" indent="-2609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Commercial</a:t>
                      </a:r>
                      <a:endParaRPr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4210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See Other Surrogate Sources Table</a:t>
                      </a:r>
                    </a:p>
                  </a:txBody>
                  <a:tcPr marL="0" marR="0" marT="123189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185420" algn="l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n-US" sz="1400" b="0" spc="0" dirty="0" smtClean="0">
                          <a:latin typeface="Arial"/>
                          <a:cs typeface="Arial"/>
                        </a:rPr>
                        <a:t>EIA  Georgia  No. 2 Diesel Off-Highway through 2015, </a:t>
                      </a:r>
                      <a:r>
                        <a:rPr lang="en-US" sz="1400" b="0" spc="0" baseline="0" dirty="0" smtClean="0">
                          <a:latin typeface="Arial"/>
                          <a:cs typeface="Arial"/>
                        </a:rPr>
                        <a:t>then extrapolate </a:t>
                      </a:r>
                      <a:endParaRPr lang="en-US" sz="1400" b="0" spc="0" dirty="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4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407"/>
            <a:ext cx="8986520" cy="122084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 algn="ctr">
              <a:lnSpc>
                <a:spcPts val="4230"/>
              </a:lnSpc>
              <a:spcBef>
                <a:spcPts val="1120"/>
              </a:spcBef>
            </a:pPr>
            <a:r>
              <a:rPr lang="en-US" sz="3200" dirty="0" smtClean="0"/>
              <a:t>Historical</a:t>
            </a:r>
            <a:r>
              <a:rPr sz="3200" dirty="0" smtClean="0"/>
              <a:t> </a:t>
            </a:r>
            <a:r>
              <a:rPr sz="3200" dirty="0"/>
              <a:t>Growth Update: Other  Surrogate Data </a:t>
            </a:r>
            <a:r>
              <a:rPr sz="3200" dirty="0" smtClean="0"/>
              <a:t>Sources</a:t>
            </a:r>
            <a:r>
              <a:rPr lang="en-US" sz="3200" dirty="0" smtClean="0"/>
              <a:t>: US EPA and GA EPD</a:t>
            </a:r>
            <a:endParaRPr sz="32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</a:t>
            </a:fld>
            <a:endParaRPr spc="-60" dirty="0"/>
          </a:p>
        </p:txBody>
      </p:sp>
      <p:sp>
        <p:nvSpPr>
          <p:cNvPr id="3" name="object 3"/>
          <p:cNvSpPr/>
          <p:nvPr/>
        </p:nvSpPr>
        <p:spPr>
          <a:xfrm>
            <a:off x="2028063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1578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050" y="2293111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050" y="2815589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" y="3428491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4250944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050" y="4923663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5443092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050" y="5991733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15094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050" y="1525905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2362200" y="6400800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95022"/>
              </p:ext>
            </p:extLst>
          </p:nvPr>
        </p:nvGraphicFramePr>
        <p:xfrm>
          <a:off x="0" y="1293401"/>
          <a:ext cx="9144000" cy="5511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2703"/>
                <a:gridCol w="3601995"/>
                <a:gridCol w="3419302"/>
              </a:tblGrid>
              <a:tr h="791888">
                <a:tc>
                  <a:txBody>
                    <a:bodyPr/>
                    <a:lstStyle/>
                    <a:p>
                      <a:pPr marL="603250" marR="349250" indent="-24257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Equipment  Sector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6286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65200" marR="414655" indent="-4527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Historical (1996 – 2014)  Surrogate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-EPA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6286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2960" marR="401320" indent="-55054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Historical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(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1996</a:t>
                      </a:r>
                      <a:r>
                        <a:rPr lang="en-US" sz="16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–20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r>
                        <a:rPr lang="en-US" sz="16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Surrogate Data</a:t>
                      </a:r>
                      <a:r>
                        <a:rPr lang="en-US" sz="16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-EPD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62865" marB="0">
                    <a:solidFill>
                      <a:srgbClr val="000000"/>
                    </a:solidFill>
                  </a:tcPr>
                </a:tc>
              </a:tr>
              <a:tr h="85498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Industrial</a:t>
                      </a:r>
                    </a:p>
                  </a:txBody>
                  <a:tcPr marL="0" marR="0" marT="127000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Bureau of Economic Analysis (GDP)</a:t>
                      </a:r>
                    </a:p>
                  </a:txBody>
                  <a:tcPr marL="0" marR="0" marT="13525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Bureau of Economic Analysis (</a:t>
                      </a:r>
                      <a:r>
                        <a:rPr sz="1400" spc="0" dirty="0" smtClean="0">
                          <a:latin typeface="Arial"/>
                          <a:cs typeface="Arial"/>
                        </a:rPr>
                        <a:t>GDP</a:t>
                      </a: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 for Diesel, LPG, and CNG</a:t>
                      </a:r>
                      <a:r>
                        <a:rPr sz="14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400" spc="0" dirty="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solidFill>
                      <a:srgbClr val="ACE4B4"/>
                    </a:solidFill>
                  </a:tcPr>
                </a:tc>
              </a:tr>
              <a:tr h="620172">
                <a:tc>
                  <a:txBody>
                    <a:bodyPr/>
                    <a:lstStyle/>
                    <a:p>
                      <a:pPr marL="441959" marR="205104" indent="-2260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Lawn and Garden  (residential)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400" spc="0" dirty="0" smtClean="0">
                          <a:latin typeface="Arial"/>
                          <a:cs typeface="Arial"/>
                        </a:rPr>
                        <a:t>U.S</a:t>
                      </a:r>
                      <a:r>
                        <a:rPr sz="1400" spc="0" dirty="0">
                          <a:latin typeface="Arial"/>
                          <a:cs typeface="Arial"/>
                        </a:rPr>
                        <a:t>. Census Bureau (human population)</a:t>
                      </a:r>
                    </a:p>
                  </a:txBody>
                  <a:tcPr marL="0" marR="0" marT="5080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l">
                        <a:lnSpc>
                          <a:spcPct val="100000"/>
                        </a:lnSpc>
                      </a:pP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Minimal impact, complicated</a:t>
                      </a:r>
                      <a:r>
                        <a:rPr lang="pt-BR" sz="1400" spc="0" baseline="0" dirty="0" smtClean="0">
                          <a:latin typeface="Arial"/>
                          <a:cs typeface="Arial"/>
                        </a:rPr>
                        <a:t> breakdown, </a:t>
                      </a: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defer to EPA</a:t>
                      </a:r>
                    </a:p>
                  </a:txBody>
                  <a:tcPr marL="0" marR="0" marT="5080" marB="0">
                    <a:solidFill>
                      <a:srgbClr val="D4E0EE"/>
                    </a:solidFill>
                  </a:tcPr>
                </a:tc>
              </a:tr>
              <a:tr h="868445">
                <a:tc>
                  <a:txBody>
                    <a:bodyPr/>
                    <a:lstStyle/>
                    <a:p>
                      <a:pPr marL="396240" marR="204470" indent="-1803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Lawn and Garden  (commercial)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5194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U.S. Census Bureau County Business  Patterns (number of landscaping  establishments)</a:t>
                      </a:r>
                    </a:p>
                  </a:txBody>
                  <a:tcPr marL="0" marR="0" marT="5651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l">
                        <a:lnSpc>
                          <a:spcPct val="100000"/>
                        </a:lnSpc>
                      </a:pP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Minimal impact, complicated</a:t>
                      </a:r>
                      <a:r>
                        <a:rPr lang="pt-BR" sz="1400" spc="0" baseline="0" dirty="0" smtClean="0">
                          <a:latin typeface="Arial"/>
                          <a:cs typeface="Arial"/>
                        </a:rPr>
                        <a:t> breakdown, </a:t>
                      </a: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defer to EPA</a:t>
                      </a:r>
                    </a:p>
                  </a:txBody>
                  <a:tcPr marL="0" marR="0" marT="56515" marB="0">
                    <a:solidFill>
                      <a:srgbClr val="ACE4B4"/>
                    </a:solidFill>
                  </a:tcPr>
                </a:tc>
              </a:tr>
              <a:tr h="680583">
                <a:tc>
                  <a:txBody>
                    <a:bodyPr/>
                    <a:lstStyle/>
                    <a:p>
                      <a:pPr marL="601980" marR="412115" indent="-1803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Recreational  Vehicles</a:t>
                      </a:r>
                    </a:p>
                  </a:txBody>
                  <a:tcPr marL="0" marR="0" marT="80645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spc="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U.S. Census Bureau (human population)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l">
                        <a:lnSpc>
                          <a:spcPct val="100000"/>
                        </a:lnSpc>
                      </a:pP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Minimal impact, complicated</a:t>
                      </a:r>
                      <a:r>
                        <a:rPr lang="pt-BR" sz="1400" spc="0" baseline="0" dirty="0" smtClean="0">
                          <a:latin typeface="Arial"/>
                          <a:cs typeface="Arial"/>
                        </a:rPr>
                        <a:t> breakdown, </a:t>
                      </a: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defer to EPA</a:t>
                      </a:r>
                    </a:p>
                  </a:txBody>
                  <a:tcPr marL="0" marR="0" marT="6350" marB="0">
                    <a:solidFill>
                      <a:srgbClr val="D4E0EE"/>
                    </a:solidFill>
                  </a:tcPr>
                </a:tc>
              </a:tr>
              <a:tr h="52505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Commercial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Bureau of Economic Analysis (GDP)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See Fuel Consumption</a:t>
                      </a:r>
                      <a:r>
                        <a:rPr lang="en-US" sz="1400" spc="0" baseline="0" dirty="0" smtClean="0">
                          <a:latin typeface="Arial"/>
                          <a:cs typeface="Arial"/>
                        </a:rPr>
                        <a:t> Table</a:t>
                      </a:r>
                      <a:endParaRPr sz="1400" spc="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solidFill>
                      <a:srgbClr val="ACE4B4"/>
                    </a:solidFill>
                  </a:tcPr>
                </a:tc>
              </a:tr>
              <a:tr h="57553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Airport Service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solidFill>
                      <a:srgbClr val="FFF899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2895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FAA Terminal Area Forecast (number of  commercial operations)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solidFill>
                      <a:srgbClr val="FFF899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2895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ORNL Revenue Cargo</a:t>
                      </a:r>
                      <a:r>
                        <a:rPr lang="en-US" sz="1400" spc="0" baseline="0" dirty="0" smtClean="0">
                          <a:latin typeface="Arial"/>
                          <a:cs typeface="Arial"/>
                        </a:rPr>
                        <a:t> Ton-Miles Based Growth Indices</a:t>
                      </a:r>
                      <a:endParaRPr sz="1400" spc="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solidFill>
                      <a:srgbClr val="FFF899"/>
                    </a:solidFill>
                  </a:tcPr>
                </a:tc>
              </a:tr>
              <a:tr h="595324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Recreational Marine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Bureau of Economic Analysis (disposable</a:t>
                      </a:r>
                      <a:endParaRPr sz="1400" spc="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income)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l">
                        <a:lnSpc>
                          <a:spcPct val="150000"/>
                        </a:lnSpc>
                        <a:spcBef>
                          <a:spcPts val="400"/>
                        </a:spcBef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N/A,</a:t>
                      </a:r>
                      <a:r>
                        <a:rPr lang="en-US" sz="1400" spc="0" baseline="0" dirty="0" smtClean="0">
                          <a:latin typeface="Arial"/>
                          <a:cs typeface="Arial"/>
                        </a:rPr>
                        <a:t> minimal (defer to EPA)</a:t>
                      </a:r>
                      <a:endParaRPr sz="1400" spc="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ACE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35715"/>
            <a:ext cx="8229600" cy="122084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 algn="ctr">
              <a:lnSpc>
                <a:spcPts val="4230"/>
              </a:lnSpc>
              <a:spcBef>
                <a:spcPts val="1120"/>
              </a:spcBef>
            </a:pPr>
            <a:r>
              <a:rPr sz="3600" dirty="0"/>
              <a:t>Near-Term Growth Update: Other  Surrogate Data </a:t>
            </a:r>
            <a:r>
              <a:rPr sz="3600" dirty="0" smtClean="0"/>
              <a:t>Sources</a:t>
            </a:r>
            <a:r>
              <a:rPr lang="en-US" sz="3600" dirty="0" smtClean="0"/>
              <a:t>: US EPA and GA EPD</a:t>
            </a:r>
            <a:endParaRPr sz="3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</a:t>
            </a:fld>
            <a:endParaRPr spc="-60" dirty="0"/>
          </a:p>
        </p:txBody>
      </p:sp>
      <p:sp>
        <p:nvSpPr>
          <p:cNvPr id="3" name="object 3"/>
          <p:cNvSpPr/>
          <p:nvPr/>
        </p:nvSpPr>
        <p:spPr>
          <a:xfrm>
            <a:off x="2028063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1578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050" y="2293111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050" y="2815589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" y="3428491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4250944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050" y="4923663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5443092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050" y="5991733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15094" y="1519555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0"/>
                </a:moveTo>
                <a:lnTo>
                  <a:pt x="0" y="50591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050" y="1525905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050" y="6572325"/>
            <a:ext cx="8875395" cy="0"/>
          </a:xfrm>
          <a:custGeom>
            <a:avLst/>
            <a:gdLst/>
            <a:ahLst/>
            <a:cxnLst/>
            <a:rect l="l" t="t" r="r" b="b"/>
            <a:pathLst>
              <a:path w="8875395">
                <a:moveTo>
                  <a:pt x="0" y="0"/>
                </a:moveTo>
                <a:lnTo>
                  <a:pt x="88753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87076"/>
              </p:ext>
            </p:extLst>
          </p:nvPr>
        </p:nvGraphicFramePr>
        <p:xfrm>
          <a:off x="0" y="1525902"/>
          <a:ext cx="9143999" cy="5332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2702"/>
                <a:gridCol w="3327532"/>
                <a:gridCol w="3693765"/>
              </a:tblGrid>
              <a:tr h="688552">
                <a:tc>
                  <a:txBody>
                    <a:bodyPr/>
                    <a:lstStyle/>
                    <a:p>
                      <a:pPr marL="603250" marR="349250" indent="-24257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Equipment  Sector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6286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2960" marR="414655" indent="-4527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Projections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(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2014-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) 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Surrogate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-EPA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6286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47750" marR="401320" indent="-5505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Projections (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2040)  Surrogate 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-EPD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62865" marB="0">
                    <a:solidFill>
                      <a:srgbClr val="000000"/>
                    </a:solidFill>
                  </a:tcPr>
                </a:tc>
              </a:tr>
              <a:tr h="87881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Industrial</a:t>
                      </a:r>
                    </a:p>
                  </a:txBody>
                  <a:tcPr marL="0" marR="0" marT="127000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Moody’s Analytics (GDP)</a:t>
                      </a:r>
                    </a:p>
                  </a:txBody>
                  <a:tcPr marL="0" marR="0" marT="13525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Bureau of Economic Analysis (GDP) through 2015, then extrapolate</a:t>
                      </a:r>
                    </a:p>
                  </a:txBody>
                  <a:tcPr marL="0" marR="0" marT="135255" marB="0">
                    <a:solidFill>
                      <a:srgbClr val="ACE4B4"/>
                    </a:solidFill>
                  </a:tcPr>
                </a:tc>
              </a:tr>
              <a:tr h="743416">
                <a:tc>
                  <a:txBody>
                    <a:bodyPr/>
                    <a:lstStyle/>
                    <a:p>
                      <a:pPr marL="441959" marR="205104" indent="-2260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0" dirty="0" smtClean="0">
                          <a:latin typeface="Arial"/>
                          <a:cs typeface="Arial"/>
                        </a:rPr>
                        <a:t>Lawn </a:t>
                      </a:r>
                      <a:r>
                        <a:rPr sz="1400" spc="0" dirty="0">
                          <a:latin typeface="Arial"/>
                          <a:cs typeface="Arial"/>
                        </a:rPr>
                        <a:t>and Garden  (residential)</a:t>
                      </a:r>
                    </a:p>
                  </a:txBody>
                  <a:tcPr marL="0" marR="0" marT="50165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400" spc="0" dirty="0" smtClean="0">
                          <a:latin typeface="Arial"/>
                          <a:cs typeface="Arial"/>
                        </a:rPr>
                        <a:t>U.S</a:t>
                      </a:r>
                      <a:r>
                        <a:rPr sz="1400" spc="0" dirty="0">
                          <a:latin typeface="Arial"/>
                          <a:cs typeface="Arial"/>
                        </a:rPr>
                        <a:t>. Census Bureau (human population)</a:t>
                      </a:r>
                    </a:p>
                  </a:txBody>
                  <a:tcPr marL="0" marR="0" marT="5080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l">
                        <a:lnSpc>
                          <a:spcPct val="100000"/>
                        </a:lnSpc>
                      </a:pP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Minimal impact, complicated</a:t>
                      </a:r>
                      <a:r>
                        <a:rPr lang="pt-BR" sz="1400" spc="0" baseline="0" dirty="0" smtClean="0">
                          <a:latin typeface="Arial"/>
                          <a:cs typeface="Arial"/>
                        </a:rPr>
                        <a:t> breakdown, </a:t>
                      </a:r>
                      <a:r>
                        <a:rPr lang="pt-BR" sz="1400" spc="0" dirty="0" smtClean="0">
                          <a:latin typeface="Arial"/>
                          <a:cs typeface="Arial"/>
                        </a:rPr>
                        <a:t>defer to EPA</a:t>
                      </a:r>
                    </a:p>
                  </a:txBody>
                  <a:tcPr marL="0" marR="0" marT="5080" marB="0">
                    <a:solidFill>
                      <a:srgbClr val="D4E0EE"/>
                    </a:solidFill>
                  </a:tcPr>
                </a:tc>
              </a:tr>
              <a:tr h="723648">
                <a:tc>
                  <a:txBody>
                    <a:bodyPr/>
                    <a:lstStyle/>
                    <a:p>
                      <a:pPr marL="396240" marR="204470" indent="-1803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Lawn and Garden  (commercial)</a:t>
                      </a:r>
                    </a:p>
                  </a:txBody>
                  <a:tcPr marL="0" marR="0" marT="15557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400" spc="0" dirty="0" smtClean="0">
                          <a:latin typeface="Arial"/>
                          <a:cs typeface="Arial"/>
                        </a:rPr>
                        <a:t>Moody’s </a:t>
                      </a:r>
                      <a:r>
                        <a:rPr sz="1400" spc="0" dirty="0">
                          <a:latin typeface="Arial"/>
                          <a:cs typeface="Arial"/>
                        </a:rPr>
                        <a:t>Analytics (GDP)</a:t>
                      </a:r>
                    </a:p>
                  </a:txBody>
                  <a:tcPr marL="0" marR="0" marT="63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 algn="l">
                        <a:lnSpc>
                          <a:spcPct val="100000"/>
                        </a:lnSpc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Minimal impact, complicated breakdown, defer to EPA</a:t>
                      </a:r>
                    </a:p>
                  </a:txBody>
                  <a:tcPr marL="0" marR="0" marT="635" marB="0">
                    <a:solidFill>
                      <a:srgbClr val="ACE4B4"/>
                    </a:solidFill>
                  </a:tcPr>
                </a:tc>
              </a:tr>
              <a:tr h="591771">
                <a:tc>
                  <a:txBody>
                    <a:bodyPr/>
                    <a:lstStyle/>
                    <a:p>
                      <a:pPr marL="601980" marR="412115" indent="-1803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Recreational  Vehicles</a:t>
                      </a:r>
                    </a:p>
                  </a:txBody>
                  <a:tcPr marL="0" marR="0" marT="80645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400" spc="0" dirty="0" smtClean="0">
                          <a:latin typeface="Arial"/>
                          <a:cs typeface="Arial"/>
                        </a:rPr>
                        <a:t>U.S</a:t>
                      </a:r>
                      <a:r>
                        <a:rPr sz="1400" spc="0" dirty="0">
                          <a:latin typeface="Arial"/>
                          <a:cs typeface="Arial"/>
                        </a:rPr>
                        <a:t>. Census Bureau (human population)</a:t>
                      </a:r>
                    </a:p>
                  </a:txBody>
                  <a:tcPr marL="0" marR="0" marT="6350" marB="0">
                    <a:solidFill>
                      <a:srgbClr val="D4E0EE"/>
                    </a:solidFill>
                  </a:tcPr>
                </a:tc>
                <a:tc>
                  <a:txBody>
                    <a:bodyPr/>
                    <a:lstStyle/>
                    <a:p>
                      <a:pPr marL="178435" algn="l">
                        <a:lnSpc>
                          <a:spcPct val="100000"/>
                        </a:lnSpc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Minimal impact, complicated breakdown, defer to EPA</a:t>
                      </a:r>
                    </a:p>
                  </a:txBody>
                  <a:tcPr marL="0" marR="0" marT="6350" marB="0">
                    <a:solidFill>
                      <a:srgbClr val="D4E0EE"/>
                    </a:solidFill>
                  </a:tcPr>
                </a:tc>
              </a:tr>
              <a:tr h="45654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Commercial</a:t>
                      </a:r>
                      <a:endParaRPr sz="1400" spc="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Moody’s Analytics (GDP)</a:t>
                      </a:r>
                    </a:p>
                  </a:txBody>
                  <a:tcPr marL="0" marR="0" marT="13398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See Fuel Consumption Table</a:t>
                      </a:r>
                      <a:endParaRPr sz="1400" spc="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solidFill>
                      <a:srgbClr val="ACE4B4"/>
                    </a:solidFill>
                  </a:tcPr>
                </a:tc>
              </a:tr>
              <a:tr h="73171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Airport Service</a:t>
                      </a:r>
                    </a:p>
                  </a:txBody>
                  <a:tcPr marL="0" marR="0" marT="140970" marB="0">
                    <a:solidFill>
                      <a:srgbClr val="FFF899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3759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FAA Terminal Area Forecast (number of  commercial operations)</a:t>
                      </a:r>
                    </a:p>
                  </a:txBody>
                  <a:tcPr marL="0" marR="0" marT="34925" marB="0">
                    <a:solidFill>
                      <a:srgbClr val="FFF899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3759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ORNL Revenue Cargo Ton-Miles Based Growth Indices through</a:t>
                      </a:r>
                      <a:r>
                        <a:rPr lang="en-US" sz="1400" spc="0" baseline="0" dirty="0" smtClean="0">
                          <a:latin typeface="Arial"/>
                          <a:cs typeface="Arial"/>
                        </a:rPr>
                        <a:t> 2015, then extrapolate</a:t>
                      </a:r>
                      <a:endParaRPr lang="en-US" sz="1400" spc="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solidFill>
                      <a:srgbClr val="FFF899"/>
                    </a:solidFill>
                  </a:tcPr>
                </a:tc>
              </a:tr>
              <a:tr h="517638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Recreational Marine</a:t>
                      </a:r>
                    </a:p>
                  </a:txBody>
                  <a:tcPr marL="0" marR="0" marT="156845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EIA Annual Energy Outlook (gasoline,</a:t>
                      </a:r>
                    </a:p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400" spc="0" dirty="0">
                          <a:latin typeface="Arial"/>
                          <a:cs typeface="Arial"/>
                        </a:rPr>
                        <a:t>distillate)</a:t>
                      </a:r>
                    </a:p>
                  </a:txBody>
                  <a:tcPr marL="0" marR="0" marT="50800" marB="0">
                    <a:solidFill>
                      <a:srgbClr val="ACE4B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50000"/>
                        </a:lnSpc>
                        <a:spcBef>
                          <a:spcPts val="400"/>
                        </a:spcBef>
                      </a:pPr>
                      <a:r>
                        <a:rPr lang="en-US" sz="1400" spc="0" dirty="0" smtClean="0">
                          <a:latin typeface="Arial"/>
                          <a:cs typeface="Arial"/>
                        </a:rPr>
                        <a:t>N/A, minimal (defer to EPA)</a:t>
                      </a:r>
                      <a:endParaRPr sz="1400" spc="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ACE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2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Emission </a:t>
            </a:r>
            <a:r>
              <a:rPr lang="en-US" dirty="0"/>
              <a:t>Factors </a:t>
            </a:r>
            <a:r>
              <a:rPr lang="en-US" dirty="0" smtClean="0"/>
              <a:t>Overall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65301"/>
            <a:ext cx="4114800" cy="262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1148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Rate and NOx Emission Factors By Sector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143000"/>
            <a:ext cx="322750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50" y="3810001"/>
            <a:ext cx="3230382" cy="222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43000"/>
            <a:ext cx="2790824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3800475"/>
            <a:ext cx="2792413" cy="224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</TotalTime>
  <Words>1367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Purpose</vt:lpstr>
      <vt:lpstr>Procedure</vt:lpstr>
      <vt:lpstr>Historical Growth Update: Surrogate  Data Sources (Fuel Consumption): US EPA and GA EPD</vt:lpstr>
      <vt:lpstr>Near-Term Growth Update: Surrogate  Data Sources (Fuel Consumption): US EPA and GA EPD</vt:lpstr>
      <vt:lpstr>Historical Growth Update: Other  Surrogate Data Sources: US EPA and GA EPD</vt:lpstr>
      <vt:lpstr>Near-Term Growth Update: Other  Surrogate Data Sources: US EPA and GA EPD</vt:lpstr>
      <vt:lpstr>Emission Factors Overall</vt:lpstr>
      <vt:lpstr>Growth Rate and NOx Emission Factors By Sector</vt:lpstr>
      <vt:lpstr>Growth Rate and VOC Emission Factors By Sector</vt:lpstr>
      <vt:lpstr>Growth Rate and NOx Emission Factors By Sector</vt:lpstr>
      <vt:lpstr>Growth Rate and VOC Emission Factors By Sector</vt:lpstr>
      <vt:lpstr>Growth Rate and NOx Emission Factors By Sector(cntd.)</vt:lpstr>
      <vt:lpstr>Growth Rate and VOC Emission Factors By Sector(cntd.)</vt:lpstr>
      <vt:lpstr>Growth Rate and NOx Emission Factors By Sector(cntd.)</vt:lpstr>
      <vt:lpstr>Growth Rate and VOC Emission Factors By Sector(cntd.)</vt:lpstr>
      <vt:lpstr>Conclusion/Results- Overall</vt:lpstr>
      <vt:lpstr>Conclusion/Results-Sector</vt:lpstr>
      <vt:lpstr>Conclusion/Results-Sector (cntd.)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 Anette</dc:creator>
  <cp:lastModifiedBy>Grodzinsky, Gil</cp:lastModifiedBy>
  <cp:revision>46</cp:revision>
  <cp:lastPrinted>2018-03-13T19:04:11Z</cp:lastPrinted>
  <dcterms:created xsi:type="dcterms:W3CDTF">2018-03-09T18:19:51Z</dcterms:created>
  <dcterms:modified xsi:type="dcterms:W3CDTF">2018-03-19T17:08:09Z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2018-03-09T00:00:00Z</vt:filetime>
  </property>
</Properties>
</file>